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2" r:id="rId6"/>
    <p:sldId id="272" r:id="rId7"/>
    <p:sldId id="273" r:id="rId8"/>
    <p:sldId id="274" r:id="rId9"/>
    <p:sldId id="275" r:id="rId10"/>
    <p:sldId id="276" r:id="rId11"/>
    <p:sldId id="271" r:id="rId12"/>
    <p:sldId id="277" r:id="rId13"/>
    <p:sldId id="263" r:id="rId14"/>
    <p:sldId id="259" r:id="rId15"/>
    <p:sldId id="266" r:id="rId16"/>
    <p:sldId id="278" r:id="rId17"/>
    <p:sldId id="264" r:id="rId18"/>
    <p:sldId id="279" r:id="rId19"/>
    <p:sldId id="260" r:id="rId20"/>
    <p:sldId id="261" r:id="rId21"/>
    <p:sldId id="270" r:id="rId22"/>
    <p:sldId id="267" r:id="rId23"/>
    <p:sldId id="265" r:id="rId24"/>
    <p:sldId id="26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03E34-E5E6-4D96-A166-79BB2438A867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4F72B-E3E2-44CE-9715-9922000F97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ww.bilerico.com/2009/08/641px-mad_scientist_transparent_backgroundsvg.png&amp;imgrefurl=http://www.bilerico.com/2009/08/weird_science_a_laughable_new_scientific_study_on.php&amp;usg=__jBFiumh4tRpxXKIGuwK82sncpc8=&amp;h=600&amp;w=641&amp;sz=102&amp;hl=en&amp;start=17&amp;zoom=1&amp;um=1&amp;itbs=1&amp;tbnid=1q0uhVouDFyvWM:&amp;tbnh=128&amp;tbnw=137&amp;prev=/images%3Fq%3Dscience%26um%3D1%26hl%3Den%26sa%3DN%26tbs%3Disch:1&amp;ei=wo9tTY-mJcL88AbglKmODQ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Administrator\My%20Documents\Math\Northwoods%20Instructional%20Coaching%20Mode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cpublicschools.org/acre/standards/support-tools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m/imgres?imgurl=http://www.aea11.k12.ia.us/criss/images/crisslogo.gif&amp;imgrefurl=http://www.aea11.k12.ia.us/criss/index.html&amp;usg=__1jdZ9WQoGCwkfXjGsfjPH3Ye8mw=&amp;h=163&amp;w=144&amp;sz=4&amp;hl=en&amp;start=5&amp;zoom=1&amp;um=1&amp;itbs=1&amp;tbnid=n6eM_O-WmDNl_M:&amp;tbnh=98&amp;tbnw=87&amp;prev=/images?q=Project+C.R.I.S.S.&amp;um=1&amp;hl=en&amp;sa=N&amp;tbs=isch:1&amp;ei=aWRsTbPOEcX6lwfU-NXA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google.com/imgres?imgurl=http://images.betterworldbooks.com/157/The-Daily-5-9781571104298.jpg&amp;imgrefurl=http://www.betterworldbooks.com/the-daily-5-id-1571104291.aspx&amp;usg=__W6OAwImJcOyP305-fmYSzpKSw0E=&amp;h=400&amp;w=319&amp;sz=44&amp;hl=en&amp;start=2&amp;zoom=0&amp;um=1&amp;itbs=1&amp;tbnid=N7IyUM9UHkLV9M:&amp;tbnh=124&amp;tbnw=99&amp;prev=/images?q=Daily+5&amp;um=1&amp;hl=en&amp;sa=N&amp;tbs=isch:1&amp;ei=hGRsTdLRLoWdlgfdh4jXBA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rduncan@wcpss.net" TargetMode="External"/><Relationship Id="rId2" Type="http://schemas.openxmlformats.org/officeDocument/2006/relationships/hyperlink" Target="mailto:sellis2@wcpss.ne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hyperlink" Target="http://www.google.com/imgres?imgurl=http://langwitches.org/blog/wp-content/uploads/2008/11/balek4.jpg&amp;imgrefurl=http://langwitches.org/blog/2008/11/16/videoconferencing-with-elementary-school-students/&amp;usg=__9HN4i6aMye9cxN-5sE1uMYDLISY=&amp;h=500&amp;w=333&amp;sz=43&amp;hl=en&amp;start=1&amp;zoom=1&amp;um=1&amp;itbs=1&amp;tbnid=wZy_Ryl0sjrklM:&amp;tbnh=130&amp;tbnw=87&amp;prev=/images?q=VIDEO+CONFERENCING+FOR+STUDENTS&amp;um=1&amp;hl=en&amp;sa=N&amp;tbs=isch:1&amp;ei=5GhsTYDTOYO8lQe2u5TiBA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m/imgres?imgurl=http://www.ucet.org/inucetnew/archives/2007/conference2007/2007VendorList/graphics/eInstruction.gif&amp;imgrefurl=http://www.ucet.org/inucetnew/archives/2007/conference2007/2007VendorList/index.html&amp;usg=__vKpEaSEwGdzfJ0KucROoinMmADA=&amp;h=276&amp;w=175&amp;sz=9&amp;hl=en&amp;start=5&amp;zoom=1&amp;um=1&amp;itbs=1&amp;tbnid=tGUsSyZuLwaQRM:&amp;tbnh=114&amp;tbnw=72&amp;prev=/images?q=E+iNSTRUCTION&amp;um=1&amp;hl=en&amp;sa=N&amp;tbs=isch:1&amp;ei=SmhsTZyyK4H6lweNx_y_BA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imgres?imgurl=http://school.stlukeum.com/MP900439533%5B1%5D.jpg&amp;imgrefurl=http://school.stlukeum.com/&amp;usg=__coUNOnTHrTB_NDg7albpDnEEP4M=&amp;h=699&amp;w=1050&amp;sz=762&amp;hl=en&amp;start=13&amp;zoom=1&amp;um=1&amp;itbs=1&amp;tbnid=vC53mxKxGpXCkM:&amp;tbnh=100&amp;tbnw=150&amp;prev=/images?q=iowa+test+of+basic+skills&amp;um=1&amp;hl=en&amp;sa=G&amp;tbs=isch:1&amp;ei=8GBsTZncL4SglAf85-m6B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amazon.com/gp/product/images/0618619968/ref=dp_image_z_0?ie=UTF8&amp;n=283155&amp;s=book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buckledown.com/c/@txBnmw1U4WemA/Pages/product.web?nocache@1+record@P53731+state@N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imgres?imgurl=http://www.cal.org/images/wida-logo.jpg&amp;imgrefurl=http://www.cal.org/projects/wida.html&amp;usg=__QYySYte6V5C0xiVoqFruiGLT4kI=&amp;h=76&amp;w=155&amp;sz=13&amp;hl=en&amp;start=2&amp;zoom=1&amp;um=1&amp;itbs=1&amp;tbnid=1CIYqye79BIeIM:&amp;tbnh=48&amp;tbnw=97&amp;prev=/images?q=ACCESS+WIDA&amp;um=1&amp;hl=en&amp;sa=N&amp;tbs=isch:1&amp;ei=yGpsTczxM4Gdlge-3sW6B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www.eduguide.org/education/article_images/istock_track5-14-male-tutor-teaching-little-boy-c.jpg&amp;imgrefurl=http://www.eduguide.org/library/viewarticle/1242/&amp;usg=___aayemhkMBpITiofw2tHYKhWFnA=&amp;h=346&amp;w=346&amp;sz=152&amp;hl=en&amp;start=8&amp;zoom=1&amp;um=1&amp;itbs=1&amp;tbnid=e7beaThqy_lXTM:&amp;tbnh=120&amp;tbnw=120&amp;prev=/images%3Fq%3Dtutor%2Belementary%2Bkids%26um%3D1%26hl%3Den%26tbs%3Disch:1&amp;ei=91RtTfTeG8Wt8AaekMGPDQ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www.google.com/imgres?imgurl=http://www.projectappleseed.org/test.jpg&amp;imgrefurl=http://www.projectappleseed.org/homework.html&amp;usg=__UmPIJzwnaGJ1Q6cr03OHc7NlYJ8=&amp;h=383&amp;w=383&amp;sz=23&amp;hl=en&amp;start=11&amp;zoom=1&amp;um=1&amp;itbs=1&amp;tbnid=UF2oGIxRzrC7pM:&amp;tbnh=123&amp;tbnw=123&amp;prev=/images%3Fq%3Dtest%26um%3D1%26hl%3Den%26tbs%3Disch:1&amp;ei=HVVtTdnLMcO88gbLttGOD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istrator\Local Settings\Temporary Internet Files\Content.IE5\EIKP2R7Y\MC90044112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819400"/>
            <a:ext cx="4724400" cy="1162050"/>
          </a:xfrm>
          <a:solidFill>
            <a:srgbClr val="FF66FF"/>
          </a:solidFill>
          <a:ln w="762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>IRT UPDATES</a:t>
            </a:r>
            <a:br>
              <a:rPr lang="en-US" b="1" dirty="0" smtClean="0"/>
            </a:br>
            <a:r>
              <a:rPr lang="en-US" b="1" dirty="0" smtClean="0"/>
              <a:t>March 2, 2011</a:t>
            </a:r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Science Teacher Leader Input</a:t>
            </a:r>
            <a:endParaRPr lang="en-US" dirty="0"/>
          </a:p>
        </p:txBody>
      </p:sp>
      <p:pic>
        <p:nvPicPr>
          <p:cNvPr id="50178" name="Picture 2" descr="bajore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895600"/>
            <a:ext cx="2362200" cy="3543301"/>
          </a:xfrm>
          <a:prstGeom prst="rect">
            <a:avLst/>
          </a:prstGeom>
          <a:noFill/>
        </p:spPr>
      </p:pic>
      <p:pic>
        <p:nvPicPr>
          <p:cNvPr id="50180" name="Picture 4" descr="http://t2.gstatic.com/images?q=tbn:ANd9GcQv7vZj3GrZVSn-d4K_9VikgAN0k5gycw-XIGaZHhL34ywAQLW2g5NVSLOZ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1304925" cy="1219201"/>
          </a:xfrm>
          <a:prstGeom prst="rect">
            <a:avLst/>
          </a:prstGeom>
          <a:noFill/>
        </p:spPr>
      </p:pic>
      <p:pic>
        <p:nvPicPr>
          <p:cNvPr id="6" name="Picture 4" descr="http://t2.gstatic.com/images?q=tbn:ANd9GcQv7vZj3GrZVSn-d4K_9VikgAN0k5gycw-XIGaZHhL34ywAQLW2g5NVSLOZ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81000"/>
            <a:ext cx="1304925" cy="1219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Literacy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10938" t="9375" r="7812" b="6250"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LITERACY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685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Literacy Teacher Leaders Input</a:t>
            </a:r>
            <a:endParaRPr lang="en-US" dirty="0"/>
          </a:p>
        </p:txBody>
      </p:sp>
      <p:pic>
        <p:nvPicPr>
          <p:cNvPr id="6" name="Picture 5" descr="tull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2514600"/>
            <a:ext cx="2236800" cy="3429000"/>
          </a:xfrm>
          <a:prstGeom prst="rect">
            <a:avLst/>
          </a:prstGeom>
        </p:spPr>
      </p:pic>
      <p:pic>
        <p:nvPicPr>
          <p:cNvPr id="7" name="Picture 6" descr="whel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2438400"/>
            <a:ext cx="2286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MATH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096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K-6: Supporting Math Talk II</a:t>
            </a:r>
          </a:p>
          <a:p>
            <a:pPr>
              <a:buNone/>
            </a:pP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752600"/>
            <a:ext cx="8229600" cy="452431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15 Seats Available! Sign Up Today!!</a:t>
            </a:r>
          </a:p>
          <a:p>
            <a:pPr algn="ctr"/>
            <a:endParaRPr lang="en-US" sz="3600" dirty="0" smtClean="0"/>
          </a:p>
          <a:p>
            <a:pPr algn="ctr"/>
            <a:r>
              <a:rPr lang="nn-NO" sz="3600" dirty="0" smtClean="0"/>
              <a:t>Monday, March 21, 2011 </a:t>
            </a:r>
          </a:p>
          <a:p>
            <a:pPr algn="ctr"/>
            <a:r>
              <a:rPr lang="nn-NO" sz="3600" dirty="0" smtClean="0"/>
              <a:t>1:00 PM - 04:15 PM </a:t>
            </a:r>
          </a:p>
          <a:p>
            <a:pPr algn="ctr"/>
            <a:r>
              <a:rPr lang="nn-NO" sz="3600" dirty="0" smtClean="0"/>
              <a:t>Project Enlightenment</a:t>
            </a:r>
          </a:p>
          <a:p>
            <a:pPr algn="ctr"/>
            <a:endParaRPr lang="nn-NO" sz="3600" dirty="0" smtClean="0"/>
          </a:p>
          <a:p>
            <a:pPr algn="ctr"/>
            <a:r>
              <a:rPr lang="en-US" sz="3600" dirty="0" smtClean="0"/>
              <a:t>Course Code: MA57701</a:t>
            </a:r>
          </a:p>
          <a:p>
            <a:pPr algn="ctr"/>
            <a:r>
              <a:rPr lang="en-US" sz="3600" dirty="0" smtClean="0"/>
              <a:t>SRN: 115770111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286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MATH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6096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Math Coaching</a:t>
            </a:r>
          </a:p>
          <a:p>
            <a:pPr>
              <a:buNone/>
            </a:pPr>
            <a:endParaRPr lang="en-US" b="1" dirty="0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648200" y="1676400"/>
          <a:ext cx="4343400" cy="4191000"/>
        </p:xfrm>
        <a:graphic>
          <a:graphicData uri="http://schemas.openxmlformats.org/presentationml/2006/ole">
            <p:oleObj spid="_x0000_s16386" name="Acrobat Document" r:id="rId3" imgW="5143500" imgH="6858000" progId="AcroExch.Document.7">
              <p:link updateAutomatic="1"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6781" y="1371600"/>
            <a:ext cx="4239019" cy="470898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Our Title I Math Coach Coordinator informed us that we are not to funded to work with children in a push-in setting (this is the duty/responsibility of a math intervention teacher)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As a result of our math coach audit, beginning 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quarter, we will no longer be able to push-in to your classrooms to work with students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The current 30-minute, once per week visits, will end Thursday, March 31, 2011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After that date, math coaching opportunities can be requested using math coach request form on wiki</a:t>
            </a:r>
            <a:endParaRPr lang="en-US" sz="2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Starting 4</a:t>
            </a:r>
            <a:r>
              <a:rPr lang="en-US" baseline="30000" dirty="0" smtClean="0"/>
              <a:t>th</a:t>
            </a:r>
            <a:r>
              <a:rPr lang="en-US" dirty="0" smtClean="0"/>
              <a:t> Quarter . . 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n-US" dirty="0"/>
              <a:t>Who Could Work with a Coach?</a:t>
            </a:r>
          </a:p>
          <a:p>
            <a:pPr algn="ctr">
              <a:buNone/>
            </a:pPr>
            <a:r>
              <a:rPr lang="en-US" dirty="0"/>
              <a:t> </a:t>
            </a:r>
          </a:p>
          <a:p>
            <a:pPr algn="ctr">
              <a:buNone/>
            </a:pPr>
            <a:r>
              <a:rPr lang="en-US" dirty="0"/>
              <a:t>Teachers who:</a:t>
            </a:r>
          </a:p>
          <a:p>
            <a:pPr lvl="0"/>
            <a:r>
              <a:rPr lang="en-US" dirty="0"/>
              <a:t>Want to implement new instructional strategies in their classroom.</a:t>
            </a:r>
          </a:p>
          <a:p>
            <a:pPr lvl="0"/>
            <a:r>
              <a:rPr lang="en-US" dirty="0"/>
              <a:t>Have questions about something in their classroom</a:t>
            </a:r>
          </a:p>
          <a:p>
            <a:pPr lvl="0"/>
            <a:r>
              <a:rPr lang="en-US" dirty="0"/>
              <a:t>Want feedback about an issue</a:t>
            </a:r>
          </a:p>
          <a:p>
            <a:pPr lvl="0"/>
            <a:r>
              <a:rPr lang="en-US" dirty="0"/>
              <a:t>Want to see technology demonstrated before trying it in the classroom</a:t>
            </a:r>
          </a:p>
          <a:p>
            <a:pPr lvl="0"/>
            <a:r>
              <a:rPr lang="en-US" dirty="0"/>
              <a:t>Need resources on a specific content area</a:t>
            </a:r>
          </a:p>
          <a:p>
            <a:pPr lvl="0"/>
            <a:r>
              <a:rPr lang="en-US" dirty="0"/>
              <a:t>Have questions about assessment</a:t>
            </a:r>
          </a:p>
          <a:p>
            <a:pPr lvl="0"/>
            <a:r>
              <a:rPr lang="en-US" dirty="0"/>
              <a:t>Have students who are struggling with some aspect of </a:t>
            </a:r>
            <a:r>
              <a:rPr lang="en-US" dirty="0" smtClean="0"/>
              <a:t>instruction</a:t>
            </a:r>
          </a:p>
          <a:p>
            <a:pPr lvl="0"/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Look for more updates regarding math coaching via IRT Updates.  Also, feel free to talk to your math coaches in person!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/>
              <a:t>Math Teacher Leaders Input</a:t>
            </a:r>
            <a:endParaRPr lang="en-US" dirty="0"/>
          </a:p>
        </p:txBody>
      </p:sp>
      <p:pic>
        <p:nvPicPr>
          <p:cNvPr id="4" name="Picture 3" descr="boldu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2667000"/>
            <a:ext cx="1828800" cy="2743200"/>
          </a:xfrm>
          <a:prstGeom prst="rect">
            <a:avLst/>
          </a:prstGeom>
        </p:spPr>
      </p:pic>
      <p:pic>
        <p:nvPicPr>
          <p:cNvPr id="5" name="Picture 4" descr="webb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667000"/>
            <a:ext cx="18288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SOCIAL STUDIES UPDATES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</p:spPr>
        <p:txBody>
          <a:bodyPr>
            <a:normAutofit lnSpcReduction="10000"/>
          </a:bodyPr>
          <a:lstStyle/>
          <a:p>
            <a:r>
              <a:rPr lang="en-US" dirty="0" smtClean="0"/>
              <a:t>Social Studies Crosswalks (along with crosswalks for math, science, and language arts) are available on our DPI website</a:t>
            </a:r>
          </a:p>
          <a:p>
            <a:r>
              <a:rPr lang="en-US" dirty="0" smtClean="0">
                <a:hlinkClick r:id="rId2"/>
              </a:rPr>
              <a:t>http://www.ncpublicschools.org/acre/standards/support-tools/</a:t>
            </a:r>
            <a:endParaRPr lang="en-US" dirty="0" smtClean="0"/>
          </a:p>
          <a:p>
            <a:r>
              <a:rPr lang="en-US" dirty="0" smtClean="0"/>
              <a:t>These crosswalks provide a comparison/contrast between the current </a:t>
            </a:r>
            <a:r>
              <a:rPr lang="en-US" dirty="0" err="1" smtClean="0"/>
              <a:t>NCSCoS</a:t>
            </a:r>
            <a:r>
              <a:rPr lang="en-US" dirty="0" smtClean="0"/>
              <a:t> and the Common Core Essential Standards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STUDIES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9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Social Studies Teacher Leader Input</a:t>
            </a:r>
            <a:endParaRPr lang="en-US" dirty="0"/>
          </a:p>
        </p:txBody>
      </p:sp>
      <p:pic>
        <p:nvPicPr>
          <p:cNvPr id="4" name="Picture 3" descr="crowhur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2743200"/>
            <a:ext cx="21336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1"/>
            <a:ext cx="8229600" cy="685799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MAJOR E-SCHOOLS UPGRADE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1563" t="17708" r="4687" b="6250"/>
          <a:stretch>
            <a:fillRect/>
          </a:stretch>
        </p:blipFill>
        <p:spPr bwMode="auto">
          <a:xfrm>
            <a:off x="228600" y="14478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istrator\Local Settings\Temporary Internet Files\Content.IE5\EIKP2R7Y\MC90044112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838200"/>
            <a:ext cx="5791200" cy="5105400"/>
          </a:xfrm>
          <a:solidFill>
            <a:srgbClr val="FF66FF"/>
          </a:solidFill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b="1" dirty="0" smtClean="0"/>
              <a:t>Please hold questions, comments, suggestions, etc. until the end of the updates!  Thank you!!</a:t>
            </a:r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Next Early Release Day:  Friday, March 11, 2011 from 1:30 – 4:00</a:t>
            </a:r>
          </a:p>
          <a:p>
            <a:r>
              <a:rPr lang="en-US" dirty="0" smtClean="0"/>
              <a:t>Focus:  Project C.R.I.S.S. &amp; Daily 5</a:t>
            </a:r>
          </a:p>
          <a:p>
            <a:r>
              <a:rPr lang="en-US" dirty="0" smtClean="0"/>
              <a:t>Early Release Day Agenda will be available by Monday</a:t>
            </a:r>
            <a:endParaRPr lang="en-US" dirty="0"/>
          </a:p>
        </p:txBody>
      </p:sp>
      <p:pic>
        <p:nvPicPr>
          <p:cNvPr id="31746" name="Picture 2" descr="http://t0.gstatic.com/images?q=tbn:ANd9GcRfiiFIovT_EwN-DWJTxdfTyvE0HjYXMX3cmWbGPIc_2wajPKWHSNJP4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648199"/>
            <a:ext cx="1447800" cy="1630855"/>
          </a:xfrm>
          <a:prstGeom prst="rect">
            <a:avLst/>
          </a:prstGeom>
          <a:noFill/>
        </p:spPr>
      </p:pic>
      <p:pic>
        <p:nvPicPr>
          <p:cNvPr id="31748" name="Picture 4" descr="http://t2.gstatic.com/images?q=tbn:ANd9GcRBe3G0mDTXp4EPt_L_GOAWXCuW5IjJVd8EyugZ2axA9XLwTxRd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4648200"/>
            <a:ext cx="1277578" cy="16002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A.G.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t="13542" r="2344" b="6250"/>
          <a:stretch>
            <a:fillRect/>
          </a:stretch>
        </p:blipFill>
        <p:spPr bwMode="auto">
          <a:xfrm>
            <a:off x="0" y="9144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24600" y="5181600"/>
            <a:ext cx="2395207" cy="1200329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Choice Boards</a:t>
            </a:r>
          </a:p>
          <a:p>
            <a:r>
              <a:rPr lang="en-US" dirty="0" smtClean="0"/>
              <a:t>Curriculum Compacting</a:t>
            </a:r>
          </a:p>
          <a:p>
            <a:r>
              <a:rPr lang="en-US" dirty="0" smtClean="0"/>
              <a:t>R.A.F.T.</a:t>
            </a:r>
          </a:p>
          <a:p>
            <a:r>
              <a:rPr lang="en-US" dirty="0" smtClean="0"/>
              <a:t>And More . . 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533400"/>
            <a:ext cx="2182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Posting by Gloria Lee</a:t>
            </a:r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36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INSTRUCTIONAL TECHNOLOGY UPDATES</a:t>
            </a:r>
            <a:endParaRPr lang="en-US" sz="36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60437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700" b="1" dirty="0" smtClean="0"/>
              <a:t>Virtual Learning Opportunities</a:t>
            </a:r>
          </a:p>
          <a:p>
            <a:pPr algn="ctr">
              <a:buNone/>
            </a:pPr>
            <a:endParaRPr lang="en-US" sz="2700" b="1" dirty="0" smtClean="0"/>
          </a:p>
          <a:p>
            <a:r>
              <a:rPr lang="en-US" sz="2700" dirty="0" smtClean="0"/>
              <a:t>NC Museum of Natural Science programs</a:t>
            </a:r>
          </a:p>
          <a:p>
            <a:r>
              <a:rPr lang="en-US" sz="2700" dirty="0" smtClean="0"/>
              <a:t>NC Museum of History</a:t>
            </a:r>
          </a:p>
          <a:p>
            <a:r>
              <a:rPr lang="en-US" sz="2700" dirty="0" smtClean="0"/>
              <a:t>NC Wildlife Resources Commission programs</a:t>
            </a:r>
          </a:p>
          <a:p>
            <a:r>
              <a:rPr lang="en-US" sz="2700" dirty="0" smtClean="0"/>
              <a:t>NC School of Science and Mathematics</a:t>
            </a:r>
          </a:p>
          <a:p>
            <a:r>
              <a:rPr lang="en-US" sz="2700" b="1" dirty="0" smtClean="0"/>
              <a:t> </a:t>
            </a:r>
            <a:r>
              <a:rPr lang="en-US" sz="2700" dirty="0" smtClean="0"/>
              <a:t>The NASA Digital Learning Network offers programming at no cost – scheduling at least a month in advance is required</a:t>
            </a:r>
          </a:p>
          <a:p>
            <a:pPr>
              <a:buNone/>
            </a:pPr>
            <a:r>
              <a:rPr lang="en-US" sz="2700" dirty="0" smtClean="0"/>
              <a:t>E-mail </a:t>
            </a:r>
            <a:r>
              <a:rPr lang="en-US" sz="2700" dirty="0" smtClean="0">
                <a:hlinkClick r:id="rId2"/>
              </a:rPr>
              <a:t>sellis2@wcpss.net</a:t>
            </a:r>
            <a:r>
              <a:rPr lang="en-US" sz="2700" dirty="0" smtClean="0"/>
              <a:t> and </a:t>
            </a:r>
            <a:r>
              <a:rPr lang="en-US" sz="2700" dirty="0" smtClean="0">
                <a:hlinkClick r:id="rId3"/>
              </a:rPr>
              <a:t>rduncan@wcpss.net</a:t>
            </a:r>
            <a:r>
              <a:rPr lang="en-US" sz="2700" dirty="0" smtClean="0"/>
              <a:t>  for collaborative teaching and learning videoconferencing experience!!</a:t>
            </a:r>
          </a:p>
          <a:p>
            <a:pPr>
              <a:buNone/>
            </a:pPr>
            <a:endParaRPr lang="en-US" sz="2700" dirty="0"/>
          </a:p>
        </p:txBody>
      </p:sp>
      <p:pic>
        <p:nvPicPr>
          <p:cNvPr id="40962" name="Picture 2" descr="http://t3.gstatic.com/images?q=tbn:ANd9GcSAzHDNBXtypeV7KQEt8LqO5-gpZandINKg74KfQWNQbvzPPhzr3vHyfc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1143000"/>
            <a:ext cx="1529862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INSTRUCTIONAL TECHNOLOGY UPDATES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b="1" u="sng" dirty="0" smtClean="0"/>
              <a:t>Course Title:</a:t>
            </a:r>
            <a:r>
              <a:rPr lang="en-US" sz="1800" dirty="0" smtClean="0"/>
              <a:t> </a:t>
            </a:r>
            <a:r>
              <a:rPr lang="en-US" sz="1800" dirty="0" err="1" smtClean="0"/>
              <a:t>eInstruction</a:t>
            </a:r>
            <a:r>
              <a:rPr lang="en-US" sz="1800" dirty="0" smtClean="0"/>
              <a:t> (</a:t>
            </a:r>
            <a:r>
              <a:rPr lang="en-US" sz="1800" dirty="0" err="1" smtClean="0"/>
              <a:t>Mobi's</a:t>
            </a:r>
            <a:r>
              <a:rPr lang="en-US" sz="1800" dirty="0" smtClean="0"/>
              <a:t> and CPS Clickers) Quick Start Guide Training</a:t>
            </a:r>
          </a:p>
          <a:p>
            <a:pPr>
              <a:buNone/>
            </a:pPr>
            <a:r>
              <a:rPr lang="en-US" sz="1800" b="1" u="sng" dirty="0" smtClean="0"/>
              <a:t>Description:</a:t>
            </a:r>
            <a:r>
              <a:rPr lang="en-US" sz="1800" dirty="0" smtClean="0"/>
              <a:t> This course is designed to provide teachers quick start training in the use of </a:t>
            </a:r>
            <a:r>
              <a:rPr lang="en-US" sz="1800" dirty="0" err="1" smtClean="0"/>
              <a:t>eInstruction</a:t>
            </a:r>
            <a:r>
              <a:rPr lang="en-US" sz="1800" dirty="0" smtClean="0"/>
              <a:t> tools (</a:t>
            </a:r>
            <a:r>
              <a:rPr lang="en-US" sz="1800" dirty="0" err="1" smtClean="0"/>
              <a:t>Mobi</a:t>
            </a:r>
            <a:r>
              <a:rPr lang="en-US" sz="1800" dirty="0" smtClean="0"/>
              <a:t> slates, CPS clickers) and the software that supports these tools. </a:t>
            </a:r>
          </a:p>
          <a:p>
            <a:r>
              <a:rPr lang="en-US" sz="1800" dirty="0" smtClean="0"/>
              <a:t>It is 1.5 hours from 4:30-7:00 at Central Office (Wake Forest Road), Room 4101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SRN: 116442501  March 8</a:t>
            </a:r>
          </a:p>
          <a:p>
            <a:r>
              <a:rPr lang="en-US" sz="1800" dirty="0" smtClean="0"/>
              <a:t>SRN: 116442502  March 9</a:t>
            </a:r>
          </a:p>
          <a:p>
            <a:r>
              <a:rPr lang="en-US" sz="1800" dirty="0" smtClean="0"/>
              <a:t>SRN: 116442503  March 15</a:t>
            </a:r>
          </a:p>
          <a:p>
            <a:r>
              <a:rPr lang="en-US" sz="1800" dirty="0" smtClean="0"/>
              <a:t>SRN: 116442504  March 17</a:t>
            </a:r>
          </a:p>
          <a:p>
            <a:pPr>
              <a:buNone/>
            </a:pPr>
            <a:r>
              <a:rPr lang="en-US" sz="1800" dirty="0" smtClean="0"/>
              <a:t> </a:t>
            </a:r>
          </a:p>
          <a:p>
            <a:endParaRPr lang="en-US" sz="1800" dirty="0"/>
          </a:p>
        </p:txBody>
      </p:sp>
      <p:pic>
        <p:nvPicPr>
          <p:cNvPr id="29698" name="Picture 2" descr="http://t0.gstatic.com/images?q=tbn:ANd9GcSnbiObGKHbZm660hZ29ouyuWE2w5g6GozEdRrERoMFgW_5NCwe_35HeI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038600"/>
            <a:ext cx="1600200" cy="25336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INSTRUCTIONAL TECHNOLOGY UPDATES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1600" b="1" u="sng" dirty="0" smtClean="0"/>
              <a:t>Course Title:</a:t>
            </a:r>
            <a:r>
              <a:rPr lang="en-US" sz="1600" dirty="0" smtClean="0"/>
              <a:t>  Creating an Engaging Classroom with 21st Century Learning</a:t>
            </a:r>
          </a:p>
          <a:p>
            <a:pPr>
              <a:buNone/>
            </a:pPr>
            <a:r>
              <a:rPr lang="en-US" sz="1600" b="1" u="sng" dirty="0" smtClean="0"/>
              <a:t>Description:</a:t>
            </a:r>
            <a:r>
              <a:rPr lang="en-US" sz="1600" dirty="0" smtClean="0"/>
              <a:t> Elementary teachers will "dig deeper" into the Framework for 21st Century Learning and Web 2.0 Tools to create engaging activities for learners based on the NCSCOS. </a:t>
            </a:r>
          </a:p>
          <a:p>
            <a:pPr>
              <a:buNone/>
            </a:pPr>
            <a:r>
              <a:rPr lang="en-US" sz="1600" dirty="0" smtClean="0"/>
              <a:t>Total of 8 contact hours  + homework to give 1.0 credit. All sessions are from 4:30-6:30 at Central Office (Wake Forest Road) in room 4101</a:t>
            </a:r>
          </a:p>
          <a:p>
            <a:pPr>
              <a:buNone/>
            </a:pPr>
            <a:r>
              <a:rPr lang="en-US" sz="1600" dirty="0" smtClean="0"/>
              <a:t>Day 1 - "Unpack" the Framework for 21st Century Learning</a:t>
            </a:r>
          </a:p>
          <a:p>
            <a:pPr>
              <a:buNone/>
            </a:pPr>
            <a:r>
              <a:rPr lang="en-US" sz="1600" dirty="0" smtClean="0"/>
              <a:t>Day 2 - Discover Web 2.0 Tools to engage learners</a:t>
            </a:r>
          </a:p>
          <a:p>
            <a:pPr>
              <a:buNone/>
            </a:pPr>
            <a:r>
              <a:rPr lang="en-US" sz="1600" dirty="0" smtClean="0"/>
              <a:t>Day 3 - Create lessons/activities </a:t>
            </a:r>
          </a:p>
          <a:p>
            <a:pPr>
              <a:buNone/>
            </a:pPr>
            <a:r>
              <a:rPr lang="en-US" sz="1600" dirty="0" smtClean="0"/>
              <a:t>Day 4 - Create lessons/activities</a:t>
            </a:r>
          </a:p>
          <a:p>
            <a:pPr>
              <a:buNone/>
            </a:pPr>
            <a:r>
              <a:rPr lang="en-US" sz="1600" dirty="0" smtClean="0"/>
              <a:t>Homework: Complete lessons/activities and share on Wiki </a:t>
            </a:r>
          </a:p>
          <a:p>
            <a:pPr>
              <a:buNone/>
            </a:pPr>
            <a:r>
              <a:rPr lang="en-US" sz="1600" dirty="0" smtClean="0"/>
              <a:t> </a:t>
            </a:r>
          </a:p>
          <a:p>
            <a:pPr>
              <a:buNone/>
            </a:pPr>
            <a:r>
              <a:rPr lang="en-US" sz="1600" dirty="0" smtClean="0"/>
              <a:t>NOTE: This course would be well suited for a pair of teachers on the same grade level (or whole grade level) to attend to work on the </a:t>
            </a:r>
            <a:r>
              <a:rPr lang="en-US" sz="1600" dirty="0" err="1" smtClean="0"/>
              <a:t>the</a:t>
            </a:r>
            <a:r>
              <a:rPr lang="en-US" sz="1600" dirty="0" smtClean="0"/>
              <a:t> lessons/activities together.</a:t>
            </a:r>
          </a:p>
          <a:p>
            <a:pPr>
              <a:buNone/>
            </a:pPr>
            <a:r>
              <a:rPr lang="en-US" sz="1600" dirty="0" smtClean="0"/>
              <a:t> </a:t>
            </a:r>
          </a:p>
          <a:p>
            <a:pPr>
              <a:buNone/>
            </a:pPr>
            <a:r>
              <a:rPr lang="en-US" sz="1600" dirty="0" smtClean="0"/>
              <a:t>SRN 118655001  March 22, 28, April  6, 12</a:t>
            </a:r>
          </a:p>
          <a:p>
            <a:pPr>
              <a:buNone/>
            </a:pPr>
            <a:r>
              <a:rPr lang="en-US" sz="1600" dirty="0" smtClean="0"/>
              <a:t>SRN 118655002  March 23, April 4,7,13</a:t>
            </a:r>
          </a:p>
          <a:p>
            <a:pPr>
              <a:buNone/>
            </a:pPr>
            <a:r>
              <a:rPr lang="en-US" sz="1600" dirty="0" smtClean="0"/>
              <a:t>SRN 118655003  May 4,5,11,12 </a:t>
            </a:r>
          </a:p>
          <a:p>
            <a:pPr>
              <a:buNone/>
            </a:pPr>
            <a:r>
              <a:rPr lang="en-US" sz="1600" dirty="0" smtClean="0"/>
              <a:t> </a:t>
            </a:r>
          </a:p>
          <a:p>
            <a:endParaRPr lang="en-US" sz="16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TESTING UPDATES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rgbClr val="7030A0"/>
                </a:solidFill>
              </a:rPr>
              <a:t>3</a:t>
            </a:r>
            <a:r>
              <a:rPr lang="en-US" sz="3600" b="1" baseline="30000" dirty="0" smtClean="0">
                <a:solidFill>
                  <a:srgbClr val="7030A0"/>
                </a:solidFill>
              </a:rPr>
              <a:t>rd</a:t>
            </a:r>
            <a:r>
              <a:rPr lang="en-US" sz="3600" b="1" dirty="0" smtClean="0">
                <a:solidFill>
                  <a:srgbClr val="7030A0"/>
                </a:solidFill>
              </a:rPr>
              <a:t> Grade ITBS (Iowa Test of Basic Skills)</a:t>
            </a:r>
          </a:p>
          <a:p>
            <a:r>
              <a:rPr lang="en-US" b="1" dirty="0" smtClean="0"/>
              <a:t>Testing Dates:  Tuesday, March 15 – Wednesday, March 16</a:t>
            </a:r>
          </a:p>
          <a:p>
            <a:r>
              <a:rPr lang="en-US" b="1" dirty="0" smtClean="0"/>
              <a:t>Makeup Dates:  Thursday, March 17 – Friday, March 18</a:t>
            </a:r>
          </a:p>
          <a:p>
            <a:r>
              <a:rPr lang="en-US" b="1" dirty="0" smtClean="0"/>
              <a:t>Training Date/Place:  Monday, March 7 at 11:15 a.m., Room 312 (</a:t>
            </a:r>
            <a:r>
              <a:rPr lang="en-US" b="1" dirty="0" err="1" smtClean="0"/>
              <a:t>Crowhurst’s</a:t>
            </a:r>
            <a:r>
              <a:rPr lang="en-US" b="1" dirty="0" smtClean="0"/>
              <a:t> room)</a:t>
            </a:r>
          </a:p>
          <a:p>
            <a:endParaRPr lang="en-US" b="1" dirty="0"/>
          </a:p>
        </p:txBody>
      </p:sp>
      <p:pic>
        <p:nvPicPr>
          <p:cNvPr id="35842" name="Picture 2" descr="http://t3.gstatic.com/images?q=tbn:ANd9GcSZr-pPZD0mpb4I0mlJHkaUoEwD9Gh3CJ0yM0Td4rITgDA9W9cSxrpG0AA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19100"/>
            <a:ext cx="1428750" cy="952500"/>
          </a:xfrm>
          <a:prstGeom prst="rect">
            <a:avLst/>
          </a:prstGeom>
          <a:noFill/>
        </p:spPr>
      </p:pic>
      <p:pic>
        <p:nvPicPr>
          <p:cNvPr id="5" name="Picture 2" descr="http://t3.gstatic.com/images?q=tbn:ANd9GcSZr-pPZD0mpb4I0mlJHkaUoEwD9Gh3CJ0yM0Td4rITgDA9W9cSxrpG0AA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8050" y="381000"/>
            <a:ext cx="1428750" cy="9525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TESTING UPDATES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6477000" cy="586740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7030A0"/>
                </a:solidFill>
              </a:rPr>
              <a:t>End-of-Grade Preparation 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7030A0"/>
                </a:solidFill>
              </a:rPr>
              <a:t>Books Ordered</a:t>
            </a:r>
          </a:p>
          <a:p>
            <a:r>
              <a:rPr lang="en-US" sz="3600" b="1" dirty="0" smtClean="0"/>
              <a:t>Reading</a:t>
            </a:r>
          </a:p>
          <a:p>
            <a:pPr lvl="1"/>
            <a:r>
              <a:rPr lang="en-US" b="1" dirty="0" smtClean="0"/>
              <a:t>Houghton Mifflin Reading:  North Carolina EOG Aligned Assessments</a:t>
            </a:r>
          </a:p>
          <a:p>
            <a:pPr lvl="1"/>
            <a:endParaRPr lang="en-US" b="1" dirty="0"/>
          </a:p>
          <a:p>
            <a:r>
              <a:rPr lang="en-US" sz="3600" b="1" dirty="0" smtClean="0"/>
              <a:t>Math</a:t>
            </a:r>
          </a:p>
          <a:p>
            <a:pPr lvl="1"/>
            <a:r>
              <a:rPr lang="en-US" sz="3200" b="1" dirty="0" smtClean="0"/>
              <a:t>Buckle Down:  North Carolina Mathematic EOG Practice Books</a:t>
            </a:r>
          </a:p>
          <a:p>
            <a:pPr lvl="1"/>
            <a:endParaRPr lang="en-US" sz="3200" b="1" dirty="0"/>
          </a:p>
        </p:txBody>
      </p:sp>
      <p:pic>
        <p:nvPicPr>
          <p:cNvPr id="4098" name="Picture 2" descr="Reading N.c. EOG Aligned Assessments and Practice Teacher's Annotated Editio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219200"/>
            <a:ext cx="2019300" cy="2019300"/>
          </a:xfrm>
          <a:prstGeom prst="rect">
            <a:avLst/>
          </a:prstGeom>
          <a:noFill/>
        </p:spPr>
      </p:pic>
      <p:pic>
        <p:nvPicPr>
          <p:cNvPr id="4102" name="Picture 6" descr="http://buckledown.com/parts/itemimages/small/4BDNC03MM01_ser_s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36130" y="3962400"/>
            <a:ext cx="1626870" cy="213360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TESTING UPDATES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983163"/>
          </a:xfr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ACCESS TESTING</a:t>
            </a:r>
          </a:p>
          <a:p>
            <a:r>
              <a:rPr lang="en-US" dirty="0" smtClean="0"/>
              <a:t>Mrs. </a:t>
            </a:r>
            <a:r>
              <a:rPr lang="en-US" dirty="0" err="1" smtClean="0"/>
              <a:t>Beh</a:t>
            </a:r>
            <a:r>
              <a:rPr lang="en-US" dirty="0" smtClean="0"/>
              <a:t> appreciates everyone’s cooperation during ACCESS testing</a:t>
            </a:r>
          </a:p>
          <a:p>
            <a:r>
              <a:rPr lang="en-US" dirty="0" smtClean="0"/>
              <a:t>If the ACCESS testing coordinator comes to assist Tuesday and Wednesday, then ESL classes will resume on Thursday, March 3</a:t>
            </a:r>
            <a:endParaRPr lang="en-US" dirty="0"/>
          </a:p>
        </p:txBody>
      </p:sp>
      <p:pic>
        <p:nvPicPr>
          <p:cNvPr id="33796" name="Picture 4" descr="http://t0.gstatic.com/images?q=tbn:ANd9GcSlv215eH_Jedo0au3__C-4CrYeUhQr_A-Y5DJsZrqzGxpi0Ib3mDUUSU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5181600"/>
            <a:ext cx="2133600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E.O.G. </a:t>
            </a:r>
            <a:r>
              <a:rPr lang="en-US" dirty="0" smtClean="0"/>
              <a:t>Preparation Partnership Program (EOG P</a:t>
            </a:r>
            <a:r>
              <a:rPr lang="en-US" baseline="30000" dirty="0" smtClean="0"/>
              <a:t>3</a:t>
            </a:r>
            <a:r>
              <a:rPr lang="en-US" dirty="0" smtClean="0"/>
              <a:t>)</a:t>
            </a:r>
            <a:endParaRPr lang="en-US" baseline="30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600200"/>
            <a:ext cx="49530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Mon., Mar. 28 – Friday, May 6, 2011</a:t>
            </a:r>
          </a:p>
          <a:p>
            <a:r>
              <a:rPr lang="en-US" dirty="0" smtClean="0"/>
              <a:t>3 Days a Week/40 minutes</a:t>
            </a:r>
          </a:p>
          <a:p>
            <a:r>
              <a:rPr lang="en-US" dirty="0" smtClean="0"/>
              <a:t>During Specials (Except P.E.)</a:t>
            </a:r>
          </a:p>
          <a:p>
            <a:r>
              <a:rPr lang="en-US" dirty="0" smtClean="0"/>
              <a:t>11:15 a.m. – 1:40 p.m.</a:t>
            </a:r>
          </a:p>
          <a:p>
            <a:r>
              <a:rPr lang="en-US" dirty="0" smtClean="0"/>
              <a:t>Volunteers/Support Staff</a:t>
            </a:r>
          </a:p>
          <a:p>
            <a:r>
              <a:rPr lang="en-US" dirty="0" smtClean="0"/>
              <a:t># of students participating will depend on number of available tutors</a:t>
            </a:r>
          </a:p>
          <a:p>
            <a:r>
              <a:rPr lang="en-US" dirty="0" smtClean="0"/>
              <a:t>Teachers will select students</a:t>
            </a:r>
          </a:p>
          <a:p>
            <a:endParaRPr lang="en-US" dirty="0" smtClean="0"/>
          </a:p>
        </p:txBody>
      </p:sp>
      <p:pic>
        <p:nvPicPr>
          <p:cNvPr id="41986" name="Picture 2" descr="http://t2.gstatic.com/images?q=tbn:ANd9GcRzFP7OCGGfQQ1-CrBPXrzi9WWelZ8q7Yckvi9vVUpDFCOmIvh-OAcii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76400"/>
            <a:ext cx="2133600" cy="2133602"/>
          </a:xfrm>
          <a:prstGeom prst="rect">
            <a:avLst/>
          </a:prstGeom>
          <a:noFill/>
        </p:spPr>
      </p:pic>
      <p:pic>
        <p:nvPicPr>
          <p:cNvPr id="41990" name="Picture 6" descr="http://t0.gstatic.com/images?q=tbn:ANd9GcRxL47Nzwj7L3MNuam6zvpmJy-QJEVCZbLLL3-RQBxHjDMHxc6pO6dsts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886200"/>
            <a:ext cx="1905000" cy="1905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57200" y="580138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See handout.</a:t>
            </a:r>
            <a:endParaRPr lang="en-US" sz="2800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SCIENCE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29166" r="14844" b="14584"/>
          <a:stretch>
            <a:fillRect/>
          </a:stretch>
        </p:blipFill>
        <p:spPr bwMode="auto">
          <a:xfrm>
            <a:off x="300567" y="1219200"/>
            <a:ext cx="853863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21875" r="14844" b="16667"/>
          <a:stretch>
            <a:fillRect/>
          </a:stretch>
        </p:blipFill>
        <p:spPr bwMode="auto">
          <a:xfrm>
            <a:off x="304800" y="1447800"/>
            <a:ext cx="8534400" cy="507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SCIENCE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876800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en-US" sz="7400" dirty="0" smtClean="0"/>
          </a:p>
          <a:p>
            <a:pPr lvl="0"/>
            <a:r>
              <a:rPr lang="en-US" sz="7400" b="1" dirty="0" smtClean="0">
                <a:solidFill>
                  <a:srgbClr val="FF0000"/>
                </a:solidFill>
              </a:rPr>
              <a:t>Teachers use the adopted science curriculum and associated kits as the primary instructional resource.</a:t>
            </a:r>
            <a:r>
              <a:rPr lang="en-US" sz="7400" dirty="0" smtClean="0"/>
              <a:t> </a:t>
            </a:r>
            <a:endParaRPr lang="en-US" sz="7400" dirty="0" smtClean="0"/>
          </a:p>
          <a:p>
            <a:pPr lvl="0"/>
            <a:endParaRPr lang="en-US" sz="7400" dirty="0" smtClean="0"/>
          </a:p>
          <a:p>
            <a:pPr lvl="0"/>
            <a:r>
              <a:rPr lang="en-US" sz="7400" b="1" dirty="0" smtClean="0">
                <a:solidFill>
                  <a:srgbClr val="002060"/>
                </a:solidFill>
              </a:rPr>
              <a:t>Teachers administer summative district Blue Diamond science assessments after each of the four units from Blue Diamond for Grades 3-5, and at least two quarters per year for Grade 2.  Assessments in Grades K-1 are used informally and may be administered in small groups or whole group</a:t>
            </a:r>
            <a:r>
              <a:rPr lang="en-US" sz="7400" b="1" dirty="0" smtClean="0">
                <a:solidFill>
                  <a:srgbClr val="002060"/>
                </a:solidFill>
              </a:rPr>
              <a:t>.</a:t>
            </a:r>
          </a:p>
          <a:p>
            <a:pPr lvl="0"/>
            <a:endParaRPr lang="en-US" sz="7400" b="1" dirty="0" smtClean="0">
              <a:solidFill>
                <a:srgbClr val="002060"/>
              </a:solidFill>
            </a:endParaRPr>
          </a:p>
          <a:p>
            <a:pPr lvl="0"/>
            <a:r>
              <a:rPr lang="en-US" sz="7400" b="1" dirty="0" smtClean="0">
                <a:solidFill>
                  <a:srgbClr val="00B050"/>
                </a:solidFill>
              </a:rPr>
              <a:t>Formative assessments are ongoing with the use of student science notebooks, conferencing, and assessments embedded in the lessons</a:t>
            </a:r>
            <a:r>
              <a:rPr lang="en-US" sz="7400" b="1" dirty="0" smtClean="0">
                <a:solidFill>
                  <a:srgbClr val="00B050"/>
                </a:solidFill>
              </a:rPr>
              <a:t>.</a:t>
            </a:r>
          </a:p>
          <a:p>
            <a:pPr lvl="0"/>
            <a:endParaRPr lang="en-US" sz="7400" b="1" dirty="0" smtClean="0">
              <a:solidFill>
                <a:srgbClr val="00B050"/>
              </a:solidFill>
            </a:endParaRPr>
          </a:p>
          <a:p>
            <a:pPr lvl="0"/>
            <a:r>
              <a:rPr lang="en-US" sz="7400" b="1" dirty="0" smtClean="0">
                <a:solidFill>
                  <a:srgbClr val="7030A0"/>
                </a:solidFill>
              </a:rPr>
              <a:t>Instruction includes focus on a question or problem, small group investigations, teacher-led making meaning conference, extensions and applications of the objectives, and assessment throughout.</a:t>
            </a: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663714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4000" b="1" dirty="0" smtClean="0"/>
              <a:t>WALKTHROUGH POSITIVES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696</Words>
  <Application>Microsoft Office PowerPoint</Application>
  <PresentationFormat>On-screen Show (4:3)</PresentationFormat>
  <Paragraphs>130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C:\Documents and Settings\Administrator\My Documents\Math\Northwoods Instructional Coaching Model.pdf</vt:lpstr>
      <vt:lpstr>IRT UPDATES March 2, 2011</vt:lpstr>
      <vt:lpstr>Please hold questions, comments, suggestions, etc. until the end of the updates!  Thank you!!</vt:lpstr>
      <vt:lpstr>TESTING UPDATES</vt:lpstr>
      <vt:lpstr>TESTING UPDATES</vt:lpstr>
      <vt:lpstr>TESTING UPDATES</vt:lpstr>
      <vt:lpstr>E.O.G. Preparation Partnership Program (EOG P3)</vt:lpstr>
      <vt:lpstr>SCIENCE UPDATE</vt:lpstr>
      <vt:lpstr>SCIENCE UPDATE</vt:lpstr>
      <vt:lpstr>SCIENCE UPDATE</vt:lpstr>
      <vt:lpstr>SCIENCE UPDATES</vt:lpstr>
      <vt:lpstr>Literacy Update</vt:lpstr>
      <vt:lpstr>LITERACY UPDATES</vt:lpstr>
      <vt:lpstr>MATH UPDATES</vt:lpstr>
      <vt:lpstr>MATH UPDATES</vt:lpstr>
      <vt:lpstr>Starting 4th Quarter . . .</vt:lpstr>
      <vt:lpstr>MATH UPDATES</vt:lpstr>
      <vt:lpstr>SOCIAL STUDIES UPDATES</vt:lpstr>
      <vt:lpstr>SOCIAL STUDIES UPDATES</vt:lpstr>
      <vt:lpstr>Professional Development</vt:lpstr>
      <vt:lpstr>Professional Development</vt:lpstr>
      <vt:lpstr>A.G. UPDATES</vt:lpstr>
      <vt:lpstr>INSTRUCTIONAL TECHNOLOGY UPDATES</vt:lpstr>
      <vt:lpstr>INSTRUCTIONAL TECHNOLOGY UPDATES</vt:lpstr>
      <vt:lpstr>INSTRUCTIONAL TECHNOLOGY UPDATES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IRT UPDATES March 2, 2011</dc:title>
  <dc:creator>Wake County Public Schools</dc:creator>
  <cp:lastModifiedBy>Shandua Brown Ellis</cp:lastModifiedBy>
  <cp:revision>104</cp:revision>
  <dcterms:created xsi:type="dcterms:W3CDTF">2011-02-28T14:37:09Z</dcterms:created>
  <dcterms:modified xsi:type="dcterms:W3CDTF">2011-03-02T00:39:44Z</dcterms:modified>
</cp:coreProperties>
</file>